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7" r:id="rId4"/>
    <p:sldId id="274" r:id="rId5"/>
    <p:sldId id="271" r:id="rId6"/>
    <p:sldId id="272" r:id="rId7"/>
    <p:sldId id="275" r:id="rId8"/>
    <p:sldId id="273" r:id="rId9"/>
    <p:sldId id="276" r:id="rId10"/>
    <p:sldId id="277" r:id="rId11"/>
    <p:sldId id="278" r:id="rId12"/>
    <p:sldId id="27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121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65CB178-0D02-499F-9124-46DDDD02A47C}" type="datetimeFigureOut">
              <a:rPr lang="en-US" smtClean="0"/>
              <a:t>4/4/2019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556892BC-77CC-410B-844E-3B95B00B286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65CB178-0D02-499F-9124-46DDDD02A47C}" type="datetimeFigureOut">
              <a:rPr lang="en-US" smtClean="0"/>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892BC-77CC-410B-844E-3B95B00B286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65CB178-0D02-499F-9124-46DDDD02A47C}" type="datetimeFigureOut">
              <a:rPr lang="en-US" smtClean="0"/>
              <a:t>4/4/2019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556892BC-77CC-410B-844E-3B95B00B286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65CB178-0D02-499F-9124-46DDDD02A47C}" type="datetimeFigureOut">
              <a:rPr lang="en-US" smtClean="0"/>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56892BC-77CC-410B-844E-3B95B00B2861}"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F65CB178-0D02-499F-9124-46DDDD02A47C}" type="datetimeFigureOut">
              <a:rPr lang="en-US" smtClean="0"/>
              <a:t>4/4/2019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56892BC-77CC-410B-844E-3B95B00B2861}"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F65CB178-0D02-499F-9124-46DDDD02A47C}" type="datetimeFigureOut">
              <a:rPr lang="en-US" smtClean="0"/>
              <a:t>4/4/2019</a:t>
            </a:fld>
            <a:endParaRPr lang="en-US"/>
          </a:p>
        </p:txBody>
      </p:sp>
      <p:sp>
        <p:nvSpPr>
          <p:cNvPr id="10" name="Slide Number Placeholder 9"/>
          <p:cNvSpPr>
            <a:spLocks noGrp="1"/>
          </p:cNvSpPr>
          <p:nvPr>
            <p:ph type="sldNum" sz="quarter" idx="16"/>
          </p:nvPr>
        </p:nvSpPr>
        <p:spPr/>
        <p:txBody>
          <a:bodyPr rtlCol="0"/>
          <a:lstStyle/>
          <a:p>
            <a:fld id="{556892BC-77CC-410B-844E-3B95B00B2861}"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65CB178-0D02-499F-9124-46DDDD02A47C}" type="datetimeFigureOut">
              <a:rPr lang="en-US" smtClean="0"/>
              <a:t>4/4/2019</a:t>
            </a:fld>
            <a:endParaRPr lang="en-US"/>
          </a:p>
        </p:txBody>
      </p:sp>
      <p:sp>
        <p:nvSpPr>
          <p:cNvPr id="12" name="Slide Number Placeholder 11"/>
          <p:cNvSpPr>
            <a:spLocks noGrp="1"/>
          </p:cNvSpPr>
          <p:nvPr>
            <p:ph type="sldNum" sz="quarter" idx="16"/>
          </p:nvPr>
        </p:nvSpPr>
        <p:spPr/>
        <p:txBody>
          <a:bodyPr rtlCol="0"/>
          <a:lstStyle/>
          <a:p>
            <a:fld id="{556892BC-77CC-410B-844E-3B95B00B2861}"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65CB178-0D02-499F-9124-46DDDD02A47C}" type="datetimeFigureOut">
              <a:rPr lang="en-US" smtClean="0"/>
              <a:t>4/4/2019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56892BC-77CC-410B-844E-3B95B00B28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CB178-0D02-499F-9124-46DDDD02A47C}" type="datetimeFigureOut">
              <a:rPr lang="en-US" smtClean="0"/>
              <a:t>4/4/2019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556892BC-77CC-410B-844E-3B95B00B28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F65CB178-0D02-499F-9124-46DDDD02A47C}" type="datetimeFigureOut">
              <a:rPr lang="en-US" smtClean="0"/>
              <a:t>4/4/2019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556892BC-77CC-410B-844E-3B95B00B2861}"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65CB178-0D02-499F-9124-46DDDD02A47C}" type="datetimeFigureOut">
              <a:rPr lang="en-US" smtClean="0"/>
              <a:t>4/4/2019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556892BC-77CC-410B-844E-3B95B00B2861}"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65CB178-0D02-499F-9124-46DDDD02A47C}" type="datetimeFigureOut">
              <a:rPr lang="en-US" smtClean="0"/>
              <a:t>4/4/2019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56892BC-77CC-410B-844E-3B95B00B286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4038600"/>
            <a:ext cx="8686800" cy="1828800"/>
          </a:xfrm>
        </p:spPr>
        <p:txBody>
          <a:bodyPr>
            <a:normAutofit/>
          </a:bodyPr>
          <a:lstStyle/>
          <a:p>
            <a:r>
              <a:rPr lang="en-US" dirty="0"/>
              <a:t>Maimonides</a:t>
            </a:r>
          </a:p>
        </p:txBody>
      </p:sp>
      <p:sp>
        <p:nvSpPr>
          <p:cNvPr id="3" name="Subtitle 2"/>
          <p:cNvSpPr>
            <a:spLocks noGrp="1"/>
          </p:cNvSpPr>
          <p:nvPr>
            <p:ph type="subTitle" idx="1"/>
          </p:nvPr>
        </p:nvSpPr>
        <p:spPr>
          <a:xfrm>
            <a:off x="2362200" y="6050037"/>
            <a:ext cx="6629400" cy="655563"/>
          </a:xfrm>
        </p:spPr>
        <p:txBody>
          <a:bodyPr>
            <a:normAutofit fontScale="70000" lnSpcReduction="20000"/>
          </a:bodyPr>
          <a:lstStyle/>
          <a:p>
            <a:pPr>
              <a:lnSpc>
                <a:spcPct val="120000"/>
              </a:lnSpc>
              <a:spcBef>
                <a:spcPts val="0"/>
              </a:spcBef>
            </a:pPr>
            <a:r>
              <a:rPr lang="en-US" dirty="0"/>
              <a:t>Monterey Peninsula College</a:t>
            </a:r>
          </a:p>
          <a:p>
            <a:pPr>
              <a:lnSpc>
                <a:spcPct val="120000"/>
              </a:lnSpc>
              <a:spcBef>
                <a:spcPts val="0"/>
              </a:spcBef>
            </a:pPr>
            <a:r>
              <a:rPr lang="en-US" dirty="0" err="1"/>
              <a:t>Gentrain</a:t>
            </a:r>
            <a:r>
              <a:rPr lang="en-US" dirty="0"/>
              <a:t> 406: The Medieval Renaissance and the High Middle Ages</a:t>
            </a:r>
          </a:p>
        </p:txBody>
      </p:sp>
      <p:sp>
        <p:nvSpPr>
          <p:cNvPr id="4" name="Subtitle 2"/>
          <p:cNvSpPr txBox="1">
            <a:spLocks/>
          </p:cNvSpPr>
          <p:nvPr/>
        </p:nvSpPr>
        <p:spPr>
          <a:xfrm>
            <a:off x="-1905000" y="6096000"/>
            <a:ext cx="4114800" cy="655563"/>
          </a:xfrm>
          <a:prstGeom prst="rect">
            <a:avLst/>
          </a:prstGeom>
        </p:spPr>
        <p:txBody>
          <a:bodyPr vert="horz" anchor="ctr">
            <a:normAutofit fontScale="70000" lnSpcReduction="20000"/>
          </a:bodyPr>
          <a:lstStyle>
            <a:lvl1pPr marL="0" indent="0" algn="l" rtl="0" eaLnBrk="1" latinLnBrk="0" hangingPunct="1">
              <a:spcBef>
                <a:spcPts val="700"/>
              </a:spcBef>
              <a:buClr>
                <a:schemeClr val="accent2"/>
              </a:buClr>
              <a:buSzPct val="60000"/>
              <a:buFont typeface="Wingdings"/>
              <a:buNone/>
              <a:defRPr kumimoji="0" sz="26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sz="1800" kern="1200" baseline="0">
                <a:solidFill>
                  <a:schemeClr val="tx1"/>
                </a:solidFill>
                <a:latin typeface="+mn-lt"/>
                <a:ea typeface="+mn-ea"/>
                <a:cs typeface="+mn-cs"/>
              </a:defRPr>
            </a:lvl9pPr>
          </a:lstStyle>
          <a:p>
            <a:pPr algn="r">
              <a:lnSpc>
                <a:spcPct val="120000"/>
              </a:lnSpc>
              <a:spcBef>
                <a:spcPts val="0"/>
              </a:spcBef>
            </a:pPr>
            <a:r>
              <a:rPr lang="en-US" dirty="0"/>
              <a:t>Dr. Stephanie </a:t>
            </a:r>
            <a:r>
              <a:rPr lang="en-US" dirty="0" err="1"/>
              <a:t>Spoto</a:t>
            </a:r>
            <a:endParaRPr lang="en-US" dirty="0"/>
          </a:p>
          <a:p>
            <a:pPr algn="r">
              <a:lnSpc>
                <a:spcPct val="120000"/>
              </a:lnSpc>
              <a:spcBef>
                <a:spcPts val="0"/>
              </a:spcBef>
            </a:pPr>
            <a:r>
              <a:rPr lang="en-US" dirty="0"/>
              <a:t>4/4/2019</a:t>
            </a:r>
          </a:p>
        </p:txBody>
      </p:sp>
    </p:spTree>
    <p:extLst>
      <p:ext uri="{BB962C8B-B14F-4D97-AF65-F5344CB8AC3E}">
        <p14:creationId xmlns:p14="http://schemas.microsoft.com/office/powerpoint/2010/main" val="3586396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C072C-5768-4514-93F5-BFB3CB5D883D}"/>
              </a:ext>
            </a:extLst>
          </p:cNvPr>
          <p:cNvSpPr>
            <a:spLocks noGrp="1"/>
          </p:cNvSpPr>
          <p:nvPr>
            <p:ph type="title"/>
          </p:nvPr>
        </p:nvSpPr>
        <p:spPr/>
        <p:txBody>
          <a:bodyPr/>
          <a:lstStyle/>
          <a:p>
            <a:r>
              <a:rPr lang="en-US" dirty="0"/>
              <a:t>God is a necessary being</a:t>
            </a:r>
          </a:p>
        </p:txBody>
      </p:sp>
      <p:sp>
        <p:nvSpPr>
          <p:cNvPr id="3" name="Content Placeholder 2">
            <a:extLst>
              <a:ext uri="{FF2B5EF4-FFF2-40B4-BE49-F238E27FC236}">
                <a16:creationId xmlns:a16="http://schemas.microsoft.com/office/drawing/2014/main" id="{829DFC30-7844-4BF1-970B-B4792FE42C35}"/>
              </a:ext>
            </a:extLst>
          </p:cNvPr>
          <p:cNvSpPr>
            <a:spLocks noGrp="1"/>
          </p:cNvSpPr>
          <p:nvPr>
            <p:ph sz="quarter" idx="1"/>
          </p:nvPr>
        </p:nvSpPr>
        <p:spPr>
          <a:xfrm>
            <a:off x="228600" y="1600200"/>
            <a:ext cx="8763000" cy="5029200"/>
          </a:xfrm>
        </p:spPr>
        <p:txBody>
          <a:bodyPr>
            <a:normAutofit fontScale="77500" lnSpcReduction="20000"/>
          </a:bodyPr>
          <a:lstStyle/>
          <a:p>
            <a:r>
              <a:rPr lang="en-US" dirty="0"/>
              <a:t>God of Abraham is what philosophers refer to as the </a:t>
            </a:r>
            <a:r>
              <a:rPr lang="en-US" i="1" dirty="0"/>
              <a:t>Necessary Being</a:t>
            </a:r>
            <a:r>
              <a:rPr lang="en-US" dirty="0"/>
              <a:t>. </a:t>
            </a:r>
          </a:p>
          <a:p>
            <a:r>
              <a:rPr lang="en-US" dirty="0"/>
              <a:t>God is unique in the universe, and we must love and fear God because of that uniqueness (</a:t>
            </a:r>
            <a:r>
              <a:rPr lang="en-US" dirty="0" err="1"/>
              <a:t>Deut</a:t>
            </a:r>
            <a:r>
              <a:rPr lang="en-US" dirty="0"/>
              <a:t> 10:12). </a:t>
            </a:r>
          </a:p>
          <a:p>
            <a:r>
              <a:rPr lang="en-US" dirty="0"/>
              <a:t>Contemplate God’s works, wonder at the order and wisdom of their creation </a:t>
            </a:r>
            <a:r>
              <a:rPr lang="en-US" dirty="0">
                <a:sym typeface="Wingdings" panose="05000000000000000000" pitchFamily="2" charset="2"/>
              </a:rPr>
              <a:t> one loves God and sees their own insignificance in comparison to God</a:t>
            </a:r>
            <a:endParaRPr lang="en-US" dirty="0"/>
          </a:p>
          <a:p>
            <a:r>
              <a:rPr lang="en-US" dirty="0"/>
              <a:t>Aquinas </a:t>
            </a:r>
            <a:r>
              <a:rPr lang="en-US" dirty="0">
                <a:sym typeface="Wingdings" panose="05000000000000000000" pitchFamily="2" charset="2"/>
              </a:rPr>
              <a:t> God is necessary  contingent existences  the non-existence of God is an impossibility</a:t>
            </a:r>
          </a:p>
          <a:p>
            <a:r>
              <a:rPr lang="en-US" dirty="0">
                <a:sym typeface="Wingdings" panose="05000000000000000000" pitchFamily="2" charset="2"/>
              </a:rPr>
              <a:t>Maimonides’s principle of God as Necessary Being was the same principle that was fundamental to scholasticism  there can be no contradiction between God’s revealed truths and the discoveries of the human mind in philosophy and science.</a:t>
            </a:r>
          </a:p>
          <a:p>
            <a:r>
              <a:rPr lang="en-US" dirty="0"/>
              <a:t>Reflected on science of Aristotle and teaching of Talmud </a:t>
            </a:r>
            <a:r>
              <a:rPr lang="en-US" dirty="0">
                <a:sym typeface="Wingdings" panose="05000000000000000000" pitchFamily="2" charset="2"/>
              </a:rPr>
              <a:t> the basis of Aristotle’s science can be found in the Talmud</a:t>
            </a:r>
            <a:endParaRPr lang="en-US" dirty="0"/>
          </a:p>
          <a:p>
            <a:pPr marL="0" indent="0">
              <a:buNone/>
            </a:pPr>
            <a:endParaRPr lang="en-US" dirty="0"/>
          </a:p>
        </p:txBody>
      </p:sp>
    </p:spTree>
    <p:extLst>
      <p:ext uri="{BB962C8B-B14F-4D97-AF65-F5344CB8AC3E}">
        <p14:creationId xmlns:p14="http://schemas.microsoft.com/office/powerpoint/2010/main" val="112509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D3B4E-A282-4024-8AE3-F0532828541E}"/>
              </a:ext>
            </a:extLst>
          </p:cNvPr>
          <p:cNvSpPr>
            <a:spLocks noGrp="1"/>
          </p:cNvSpPr>
          <p:nvPr>
            <p:ph type="title"/>
          </p:nvPr>
        </p:nvSpPr>
        <p:spPr/>
        <p:txBody>
          <a:bodyPr/>
          <a:lstStyle/>
          <a:p>
            <a:r>
              <a:rPr lang="en-US" dirty="0"/>
              <a:t>Negative Theology</a:t>
            </a:r>
          </a:p>
        </p:txBody>
      </p:sp>
      <p:sp>
        <p:nvSpPr>
          <p:cNvPr id="3" name="Content Placeholder 2">
            <a:extLst>
              <a:ext uri="{FF2B5EF4-FFF2-40B4-BE49-F238E27FC236}">
                <a16:creationId xmlns:a16="http://schemas.microsoft.com/office/drawing/2014/main" id="{DCF881E9-25AD-49E2-8781-9B1E9D3945EB}"/>
              </a:ext>
            </a:extLst>
          </p:cNvPr>
          <p:cNvSpPr>
            <a:spLocks noGrp="1"/>
          </p:cNvSpPr>
          <p:nvPr>
            <p:ph sz="quarter" idx="1"/>
          </p:nvPr>
        </p:nvSpPr>
        <p:spPr/>
        <p:txBody>
          <a:bodyPr>
            <a:normAutofit fontScale="92500"/>
          </a:bodyPr>
          <a:lstStyle/>
          <a:p>
            <a:r>
              <a:rPr lang="en-US" dirty="0"/>
              <a:t>Admired the Neoplatonists and this led him to “negative theology”, which the Scholastics did not accept.</a:t>
            </a:r>
          </a:p>
          <a:p>
            <a:r>
              <a:rPr lang="en-US" dirty="0"/>
              <a:t>Negative theology: describing God by what he is </a:t>
            </a:r>
            <a:r>
              <a:rPr lang="en-US" i="1" dirty="0"/>
              <a:t>not</a:t>
            </a:r>
            <a:endParaRPr lang="en-US" dirty="0"/>
          </a:p>
          <a:p>
            <a:r>
              <a:rPr lang="en-US" dirty="0"/>
              <a:t>For example: rather than saying that God exists, we must say that God is not non-existent. Rather than saying that God is wise, we should say that God is not ignorant.</a:t>
            </a:r>
          </a:p>
          <a:p>
            <a:r>
              <a:rPr lang="en-US" dirty="0"/>
              <a:t>God is one? </a:t>
            </a:r>
            <a:r>
              <a:rPr lang="en-US" dirty="0">
                <a:sym typeface="Wingdings" panose="05000000000000000000" pitchFamily="2" charset="2"/>
              </a:rPr>
              <a:t> Better: “there is no multiplicity in God’s being”  However, this is a way of knowing God that many did actually turn to (like Aquinas)</a:t>
            </a:r>
            <a:endParaRPr lang="en-US" dirty="0"/>
          </a:p>
        </p:txBody>
      </p:sp>
    </p:spTree>
    <p:extLst>
      <p:ext uri="{BB962C8B-B14F-4D97-AF65-F5344CB8AC3E}">
        <p14:creationId xmlns:p14="http://schemas.microsoft.com/office/powerpoint/2010/main" val="2290066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3A023-2D25-43C0-ACD8-0DE185435434}"/>
              </a:ext>
            </a:extLst>
          </p:cNvPr>
          <p:cNvSpPr>
            <a:spLocks noGrp="1"/>
          </p:cNvSpPr>
          <p:nvPr>
            <p:ph type="title"/>
          </p:nvPr>
        </p:nvSpPr>
        <p:spPr/>
        <p:txBody>
          <a:bodyPr/>
          <a:lstStyle/>
          <a:p>
            <a:r>
              <a:rPr lang="en-US" dirty="0"/>
              <a:t>God as Human-like?</a:t>
            </a:r>
          </a:p>
        </p:txBody>
      </p:sp>
      <p:sp>
        <p:nvSpPr>
          <p:cNvPr id="3" name="Content Placeholder 2">
            <a:extLst>
              <a:ext uri="{FF2B5EF4-FFF2-40B4-BE49-F238E27FC236}">
                <a16:creationId xmlns:a16="http://schemas.microsoft.com/office/drawing/2014/main" id="{2FD25202-61B8-4ADD-A7A7-6F7E9B3D2035}"/>
              </a:ext>
            </a:extLst>
          </p:cNvPr>
          <p:cNvSpPr>
            <a:spLocks noGrp="1"/>
          </p:cNvSpPr>
          <p:nvPr>
            <p:ph sz="quarter" idx="1"/>
          </p:nvPr>
        </p:nvSpPr>
        <p:spPr/>
        <p:txBody>
          <a:bodyPr>
            <a:normAutofit fontScale="85000" lnSpcReduction="20000"/>
          </a:bodyPr>
          <a:lstStyle/>
          <a:p>
            <a:r>
              <a:rPr lang="en-US" dirty="0"/>
              <a:t>God is not corporeal </a:t>
            </a:r>
            <a:r>
              <a:rPr lang="en-US" dirty="0">
                <a:sym typeface="Wingdings" panose="05000000000000000000" pitchFamily="2" charset="2"/>
              </a:rPr>
              <a:t> </a:t>
            </a:r>
            <a:r>
              <a:rPr lang="en-US" dirty="0"/>
              <a:t>central to his thinking about the sin of idolatry.</a:t>
            </a:r>
          </a:p>
          <a:p>
            <a:r>
              <a:rPr lang="en-US" dirty="0"/>
              <a:t>Anthropomorphic phrases pertaining to God in sacred texts should be interpreted metaphorically</a:t>
            </a:r>
          </a:p>
          <a:p>
            <a:r>
              <a:rPr lang="en-US" dirty="0"/>
              <a:t>Draws a distinction between </a:t>
            </a:r>
            <a:r>
              <a:rPr lang="en-US" b="1" dirty="0"/>
              <a:t>true beliefs</a:t>
            </a:r>
            <a:r>
              <a:rPr lang="en-US" dirty="0"/>
              <a:t> (beliefs about God that produced intellectual perfection) and </a:t>
            </a:r>
            <a:r>
              <a:rPr lang="en-US" b="1" dirty="0"/>
              <a:t>necessary beliefs</a:t>
            </a:r>
            <a:r>
              <a:rPr lang="en-US" dirty="0"/>
              <a:t> (conducive to improving social order).</a:t>
            </a:r>
          </a:p>
          <a:p>
            <a:pPr lvl="1"/>
            <a:r>
              <a:rPr lang="en-US" dirty="0"/>
              <a:t> Anthropomorphic personification statements about God in the latter class (necessary beliefs). </a:t>
            </a:r>
          </a:p>
          <a:p>
            <a:pPr lvl="1"/>
            <a:r>
              <a:rPr lang="en-US" dirty="0"/>
              <a:t>Claim: God becomes "angry" with people who do wrong. </a:t>
            </a:r>
            <a:r>
              <a:rPr lang="en-US"/>
              <a:t>Maimonides (via Avicenna): </a:t>
            </a:r>
            <a:r>
              <a:rPr lang="en-US" dirty="0"/>
              <a:t>God does not become angry with people, as God has no human passions; but it is important for them to believe God does, so that they desist from doing wrong</a:t>
            </a:r>
          </a:p>
        </p:txBody>
      </p:sp>
    </p:spTree>
    <p:extLst>
      <p:ext uri="{BB962C8B-B14F-4D97-AF65-F5344CB8AC3E}">
        <p14:creationId xmlns:p14="http://schemas.microsoft.com/office/powerpoint/2010/main" val="4203105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2A7B2-E868-4262-B3F8-8945BBCEC119}"/>
              </a:ext>
            </a:extLst>
          </p:cNvPr>
          <p:cNvSpPr>
            <a:spLocks noGrp="1"/>
          </p:cNvSpPr>
          <p:nvPr>
            <p:ph type="title"/>
          </p:nvPr>
        </p:nvSpPr>
        <p:spPr/>
        <p:txBody>
          <a:bodyPr/>
          <a:lstStyle/>
          <a:p>
            <a:r>
              <a:rPr lang="en-US" dirty="0"/>
              <a:t>Maimonides</a:t>
            </a:r>
          </a:p>
        </p:txBody>
      </p:sp>
      <p:sp>
        <p:nvSpPr>
          <p:cNvPr id="3" name="Content Placeholder 2">
            <a:extLst>
              <a:ext uri="{FF2B5EF4-FFF2-40B4-BE49-F238E27FC236}">
                <a16:creationId xmlns:a16="http://schemas.microsoft.com/office/drawing/2014/main" id="{4EDDC642-D344-4B60-87DD-BDF93709D3FB}"/>
              </a:ext>
            </a:extLst>
          </p:cNvPr>
          <p:cNvSpPr>
            <a:spLocks noGrp="1"/>
          </p:cNvSpPr>
          <p:nvPr>
            <p:ph sz="quarter" idx="1"/>
          </p:nvPr>
        </p:nvSpPr>
        <p:spPr>
          <a:xfrm>
            <a:off x="4170124" y="1424313"/>
            <a:ext cx="4575048" cy="5257800"/>
          </a:xfrm>
        </p:spPr>
        <p:txBody>
          <a:bodyPr>
            <a:normAutofit lnSpcReduction="10000"/>
          </a:bodyPr>
          <a:lstStyle/>
          <a:p>
            <a:r>
              <a:rPr lang="en-US" dirty="0"/>
              <a:t>Sephardic Jewish philosopher </a:t>
            </a:r>
            <a:r>
              <a:rPr lang="en-US" dirty="0">
                <a:sym typeface="Wingdings" panose="05000000000000000000" pitchFamily="2" charset="2"/>
              </a:rPr>
              <a:t> from the </a:t>
            </a:r>
            <a:r>
              <a:rPr lang="en-US" dirty="0" err="1">
                <a:sym typeface="Wingdings" panose="05000000000000000000" pitchFamily="2" charset="2"/>
              </a:rPr>
              <a:t>Sepharad</a:t>
            </a:r>
            <a:r>
              <a:rPr lang="en-US" dirty="0">
                <a:sym typeface="Wingdings" panose="05000000000000000000" pitchFamily="2" charset="2"/>
              </a:rPr>
              <a:t> region of Spain</a:t>
            </a:r>
          </a:p>
          <a:p>
            <a:r>
              <a:rPr lang="en-US" dirty="0">
                <a:sym typeface="Wingdings" panose="05000000000000000000" pitchFamily="2" charset="2"/>
              </a:rPr>
              <a:t>Became one of the most prolific scholars of Jewish theology and the Torah in the middle ages</a:t>
            </a:r>
          </a:p>
          <a:p>
            <a:r>
              <a:rPr lang="en-US" dirty="0">
                <a:sym typeface="Wingdings" panose="05000000000000000000" pitchFamily="2" charset="2"/>
              </a:rPr>
              <a:t>Born to established family in Cordoba, and worked variously as a rabbi, physician, and philosopher in Egypt and Morocco</a:t>
            </a:r>
            <a:endParaRPr lang="en-US" dirty="0"/>
          </a:p>
        </p:txBody>
      </p:sp>
      <p:pic>
        <p:nvPicPr>
          <p:cNvPr id="1026" name="Picture 2" descr="Maimonides-2.jpg">
            <a:extLst>
              <a:ext uri="{FF2B5EF4-FFF2-40B4-BE49-F238E27FC236}">
                <a16:creationId xmlns:a16="http://schemas.microsoft.com/office/drawing/2014/main" id="{E315A794-D3ED-4FAF-9C9D-0AB8460DF7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2127" y="1743727"/>
            <a:ext cx="3501416" cy="4668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7059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D1867-CA2C-413A-998E-66AE3E3CAB59}"/>
              </a:ext>
            </a:extLst>
          </p:cNvPr>
          <p:cNvSpPr>
            <a:spLocks noGrp="1"/>
          </p:cNvSpPr>
          <p:nvPr>
            <p:ph type="title"/>
          </p:nvPr>
        </p:nvSpPr>
        <p:spPr/>
        <p:txBody>
          <a:bodyPr>
            <a:normAutofit fontScale="90000"/>
          </a:bodyPr>
          <a:lstStyle/>
          <a:p>
            <a:r>
              <a:rPr lang="en-US" dirty="0"/>
              <a:t>Golden Age of Jewish Culture in Spain</a:t>
            </a:r>
          </a:p>
        </p:txBody>
      </p:sp>
      <p:sp>
        <p:nvSpPr>
          <p:cNvPr id="3" name="Content Placeholder 2">
            <a:extLst>
              <a:ext uri="{FF2B5EF4-FFF2-40B4-BE49-F238E27FC236}">
                <a16:creationId xmlns:a16="http://schemas.microsoft.com/office/drawing/2014/main" id="{D8F832AF-1B02-4220-9097-FD753DA16CB4}"/>
              </a:ext>
            </a:extLst>
          </p:cNvPr>
          <p:cNvSpPr>
            <a:spLocks noGrp="1"/>
          </p:cNvSpPr>
          <p:nvPr>
            <p:ph sz="quarter" idx="1"/>
          </p:nvPr>
        </p:nvSpPr>
        <p:spPr>
          <a:xfrm>
            <a:off x="152400" y="1524000"/>
            <a:ext cx="8915400" cy="4953000"/>
          </a:xfrm>
        </p:spPr>
        <p:txBody>
          <a:bodyPr>
            <a:normAutofit lnSpcReduction="10000"/>
          </a:bodyPr>
          <a:lstStyle/>
          <a:p>
            <a:r>
              <a:rPr lang="en-US" dirty="0"/>
              <a:t>Coincided with the Middle Ages in Europe</a:t>
            </a:r>
          </a:p>
          <a:p>
            <a:r>
              <a:rPr lang="en-US" dirty="0"/>
              <a:t>Period of Muslim rule in much of Spain and Portugal during which Jews were generally accepted into society</a:t>
            </a:r>
          </a:p>
          <a:p>
            <a:r>
              <a:rPr lang="en-US" dirty="0"/>
              <a:t>Jewish religious and cultural life flourished.</a:t>
            </a:r>
          </a:p>
          <a:p>
            <a:r>
              <a:rPr lang="en-US" dirty="0"/>
              <a:t>Debate over nature and length:</a:t>
            </a:r>
          </a:p>
          <a:p>
            <a:pPr lvl="1"/>
            <a:r>
              <a:rPr lang="en-US" dirty="0"/>
              <a:t>Many scholars debate the validity of conceptualizing a continuous Golden Age </a:t>
            </a:r>
            <a:r>
              <a:rPr lang="en-US" dirty="0">
                <a:sym typeface="Wingdings" panose="05000000000000000000" pitchFamily="2" charset="2"/>
              </a:rPr>
              <a:t> several periods when non-Muslims experienced oppression</a:t>
            </a:r>
          </a:p>
          <a:p>
            <a:pPr lvl="1"/>
            <a:r>
              <a:rPr lang="en-US" dirty="0">
                <a:sym typeface="Wingdings" panose="05000000000000000000" pitchFamily="2" charset="2"/>
              </a:rPr>
              <a:t>Some see beginning of Golden Age with Muslim conquest of Iberia: c. 711  others see it as beginning of the rule of Abd-</a:t>
            </a:r>
            <a:r>
              <a:rPr lang="en-US" dirty="0" err="1">
                <a:sym typeface="Wingdings" panose="05000000000000000000" pitchFamily="2" charset="2"/>
              </a:rPr>
              <a:t>ar</a:t>
            </a:r>
            <a:r>
              <a:rPr lang="en-US" dirty="0">
                <a:sym typeface="Wingdings" panose="05000000000000000000" pitchFamily="2" charset="2"/>
              </a:rPr>
              <a:t>-Rahman III (religious freedom)</a:t>
            </a:r>
          </a:p>
        </p:txBody>
      </p:sp>
    </p:spTree>
    <p:extLst>
      <p:ext uri="{BB962C8B-B14F-4D97-AF65-F5344CB8AC3E}">
        <p14:creationId xmlns:p14="http://schemas.microsoft.com/office/powerpoint/2010/main" val="1504388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A93F0-3009-424D-A1B9-DB13E7B7CF73}"/>
              </a:ext>
            </a:extLst>
          </p:cNvPr>
          <p:cNvSpPr>
            <a:spLocks noGrp="1"/>
          </p:cNvSpPr>
          <p:nvPr>
            <p:ph type="title"/>
          </p:nvPr>
        </p:nvSpPr>
        <p:spPr>
          <a:xfrm>
            <a:off x="612648" y="352034"/>
            <a:ext cx="8153400" cy="990600"/>
          </a:xfrm>
        </p:spPr>
        <p:txBody>
          <a:bodyPr>
            <a:noAutofit/>
          </a:bodyPr>
          <a:lstStyle/>
          <a:p>
            <a:r>
              <a:rPr lang="en-US" sz="2400" dirty="0"/>
              <a:t>The end: Some say it ended in 1066 with the Granada massacre (targeted Jewish population), others say it ended when the </a:t>
            </a:r>
            <a:r>
              <a:rPr lang="en-US" sz="2400" dirty="0" err="1"/>
              <a:t>Almohad’s</a:t>
            </a:r>
            <a:r>
              <a:rPr lang="en-US" sz="2400" dirty="0"/>
              <a:t> invaded in the middle of the 12</a:t>
            </a:r>
            <a:r>
              <a:rPr lang="en-US" sz="2400" baseline="30000" dirty="0"/>
              <a:t>th</a:t>
            </a:r>
            <a:r>
              <a:rPr lang="en-US" sz="2400" dirty="0"/>
              <a:t> century.</a:t>
            </a:r>
            <a:br>
              <a:rPr lang="en-US" sz="2400" dirty="0"/>
            </a:br>
            <a:endParaRPr lang="en-US" sz="2400" dirty="0"/>
          </a:p>
        </p:txBody>
      </p:sp>
      <p:sp>
        <p:nvSpPr>
          <p:cNvPr id="3" name="Content Placeholder 2">
            <a:extLst>
              <a:ext uri="{FF2B5EF4-FFF2-40B4-BE49-F238E27FC236}">
                <a16:creationId xmlns:a16="http://schemas.microsoft.com/office/drawing/2014/main" id="{7CB1B908-4A22-4783-9E6C-09A14781B86A}"/>
              </a:ext>
            </a:extLst>
          </p:cNvPr>
          <p:cNvSpPr>
            <a:spLocks noGrp="1"/>
          </p:cNvSpPr>
          <p:nvPr>
            <p:ph sz="quarter" idx="1"/>
          </p:nvPr>
        </p:nvSpPr>
        <p:spPr/>
        <p:txBody>
          <a:bodyPr/>
          <a:lstStyle/>
          <a:p>
            <a:endParaRPr lang="en-US"/>
          </a:p>
        </p:txBody>
      </p:sp>
      <p:pic>
        <p:nvPicPr>
          <p:cNvPr id="2050" name="Picture 2" descr="https://upload.wikimedia.org/wikipedia/commons/a/aa/Almohads1200.png">
            <a:extLst>
              <a:ext uri="{FF2B5EF4-FFF2-40B4-BE49-F238E27FC236}">
                <a16:creationId xmlns:a16="http://schemas.microsoft.com/office/drawing/2014/main" id="{1E4FF8F8-31C3-465F-AA65-15165AF3D2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524000"/>
            <a:ext cx="8058150" cy="5010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3275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7B860-012C-4267-98DE-A1102B84F2D0}"/>
              </a:ext>
            </a:extLst>
          </p:cNvPr>
          <p:cNvSpPr>
            <a:spLocks noGrp="1"/>
          </p:cNvSpPr>
          <p:nvPr>
            <p:ph type="title"/>
          </p:nvPr>
        </p:nvSpPr>
        <p:spPr/>
        <p:txBody>
          <a:bodyPr/>
          <a:lstStyle/>
          <a:p>
            <a:r>
              <a:rPr lang="en-US" dirty="0"/>
              <a:t>Almohad invasion and Maimonides</a:t>
            </a:r>
          </a:p>
        </p:txBody>
      </p:sp>
      <p:sp>
        <p:nvSpPr>
          <p:cNvPr id="3" name="Content Placeholder 2">
            <a:extLst>
              <a:ext uri="{FF2B5EF4-FFF2-40B4-BE49-F238E27FC236}">
                <a16:creationId xmlns:a16="http://schemas.microsoft.com/office/drawing/2014/main" id="{20EEEFFA-D212-4FBE-8508-C305F4A696D2}"/>
              </a:ext>
            </a:extLst>
          </p:cNvPr>
          <p:cNvSpPr>
            <a:spLocks noGrp="1"/>
          </p:cNvSpPr>
          <p:nvPr>
            <p:ph sz="quarter" idx="1"/>
          </p:nvPr>
        </p:nvSpPr>
        <p:spPr/>
        <p:txBody>
          <a:bodyPr/>
          <a:lstStyle/>
          <a:p>
            <a:r>
              <a:rPr lang="en-US" dirty="0"/>
              <a:t>Young Maimonides studied theology with his father, and was known for having a keen intellect</a:t>
            </a:r>
          </a:p>
          <a:p>
            <a:r>
              <a:rPr lang="en-US" dirty="0"/>
              <a:t>Tolerance of Muslim Spain destroyed with the ascension of the Almohad (“Unitarians), who captured Cordoba in 1148</a:t>
            </a:r>
          </a:p>
          <a:p>
            <a:r>
              <a:rPr lang="en-US" dirty="0"/>
              <a:t>Maimonides continued to study the Torah in secret with his father, but in public the pretended to be Muslim converts</a:t>
            </a:r>
          </a:p>
        </p:txBody>
      </p:sp>
    </p:spTree>
    <p:extLst>
      <p:ext uri="{BB962C8B-B14F-4D97-AF65-F5344CB8AC3E}">
        <p14:creationId xmlns:p14="http://schemas.microsoft.com/office/powerpoint/2010/main" val="4095885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742B0-8DFB-43AA-B1EE-869EDAC35934}"/>
              </a:ext>
            </a:extLst>
          </p:cNvPr>
          <p:cNvSpPr>
            <a:spLocks noGrp="1"/>
          </p:cNvSpPr>
          <p:nvPr>
            <p:ph type="title"/>
          </p:nvPr>
        </p:nvSpPr>
        <p:spPr/>
        <p:txBody>
          <a:bodyPr/>
          <a:lstStyle/>
          <a:p>
            <a:r>
              <a:rPr lang="en-US" dirty="0"/>
              <a:t>Maimonides’s family wanderings</a:t>
            </a:r>
          </a:p>
        </p:txBody>
      </p:sp>
      <p:sp>
        <p:nvSpPr>
          <p:cNvPr id="3" name="Content Placeholder 2">
            <a:extLst>
              <a:ext uri="{FF2B5EF4-FFF2-40B4-BE49-F238E27FC236}">
                <a16:creationId xmlns:a16="http://schemas.microsoft.com/office/drawing/2014/main" id="{61715D5B-0913-415F-A935-AA3B2E3C25B3}"/>
              </a:ext>
            </a:extLst>
          </p:cNvPr>
          <p:cNvSpPr>
            <a:spLocks noGrp="1"/>
          </p:cNvSpPr>
          <p:nvPr>
            <p:ph sz="quarter" idx="1"/>
          </p:nvPr>
        </p:nvSpPr>
        <p:spPr>
          <a:xfrm>
            <a:off x="3733800" y="1600200"/>
            <a:ext cx="5257800" cy="5029200"/>
          </a:xfrm>
        </p:spPr>
        <p:txBody>
          <a:bodyPr>
            <a:normAutofit fontScale="92500" lnSpcReduction="20000"/>
          </a:bodyPr>
          <a:lstStyle/>
          <a:p>
            <a:r>
              <a:rPr lang="en-US" dirty="0"/>
              <a:t>This first exile from Spain was the beginning of many wanderings for his family</a:t>
            </a:r>
          </a:p>
          <a:p>
            <a:r>
              <a:rPr lang="en-US" dirty="0"/>
              <a:t>Moved to Fez in Morocco where they thought they would be safe, but after the execution of Maimonides’s teacher, the moved again to Palestine and then finally to Egypt, near Cairo</a:t>
            </a:r>
          </a:p>
          <a:p>
            <a:r>
              <a:rPr lang="en-US" dirty="0"/>
              <a:t>Brother dies in a shipwreck with all the family’s fortunes. Maimonides takes up medicine as profession to support family</a:t>
            </a:r>
          </a:p>
        </p:txBody>
      </p:sp>
      <p:pic>
        <p:nvPicPr>
          <p:cNvPr id="3074" name="Picture 2" descr="https://upload.wikimedia.org/wikipedia/commons/c/c7/Maimonides_house_in_Fes.JPG">
            <a:extLst>
              <a:ext uri="{FF2B5EF4-FFF2-40B4-BE49-F238E27FC236}">
                <a16:creationId xmlns:a16="http://schemas.microsoft.com/office/drawing/2014/main" id="{E6E528CF-DE98-4757-89D7-F5707A7444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52" y="1600200"/>
            <a:ext cx="3200400" cy="426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0349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F59B0-2794-471B-AB01-07C095ABC9CB}"/>
              </a:ext>
            </a:extLst>
          </p:cNvPr>
          <p:cNvSpPr>
            <a:spLocks noGrp="1"/>
          </p:cNvSpPr>
          <p:nvPr>
            <p:ph type="title"/>
          </p:nvPr>
        </p:nvSpPr>
        <p:spPr/>
        <p:txBody>
          <a:bodyPr/>
          <a:lstStyle/>
          <a:p>
            <a:r>
              <a:rPr lang="en-US" dirty="0"/>
              <a:t>Philosophy</a:t>
            </a:r>
          </a:p>
        </p:txBody>
      </p:sp>
      <p:sp>
        <p:nvSpPr>
          <p:cNvPr id="3" name="Content Placeholder 2">
            <a:extLst>
              <a:ext uri="{FF2B5EF4-FFF2-40B4-BE49-F238E27FC236}">
                <a16:creationId xmlns:a16="http://schemas.microsoft.com/office/drawing/2014/main" id="{377169AE-AF5E-40ED-AD00-450DA9AD1B85}"/>
              </a:ext>
            </a:extLst>
          </p:cNvPr>
          <p:cNvSpPr>
            <a:spLocks noGrp="1"/>
          </p:cNvSpPr>
          <p:nvPr>
            <p:ph sz="quarter" idx="1"/>
          </p:nvPr>
        </p:nvSpPr>
        <p:spPr>
          <a:xfrm>
            <a:off x="612648" y="1600200"/>
            <a:ext cx="8153400" cy="4495800"/>
          </a:xfrm>
        </p:spPr>
        <p:txBody>
          <a:bodyPr>
            <a:normAutofit fontScale="92500" lnSpcReduction="20000"/>
          </a:bodyPr>
          <a:lstStyle/>
          <a:p>
            <a:r>
              <a:rPr lang="en-US" i="1" dirty="0"/>
              <a:t>Guide for the Perplexed</a:t>
            </a:r>
            <a:r>
              <a:rPr lang="en-US" dirty="0"/>
              <a:t>, important work </a:t>
            </a:r>
            <a:r>
              <a:rPr lang="en-US" dirty="0">
                <a:sym typeface="Wingdings" panose="05000000000000000000" pitchFamily="2" charset="2"/>
              </a:rPr>
              <a:t> commentaries on the Mishna (the oral Torah – oldest post-Biblical collection of Jewish law)</a:t>
            </a:r>
          </a:p>
          <a:p>
            <a:r>
              <a:rPr lang="en-US" dirty="0">
                <a:sym typeface="Wingdings" panose="05000000000000000000" pitchFamily="2" charset="2"/>
              </a:rPr>
              <a:t>Had influence outside sphere of medieval Jewish philosophy, especially on the Scholastic philosophers, like Thomas Aquinas.</a:t>
            </a:r>
            <a:endParaRPr lang="en-US" dirty="0"/>
          </a:p>
          <a:p>
            <a:r>
              <a:rPr lang="en-US" dirty="0"/>
              <a:t>Studied Arabic philosophy and Aristotle </a:t>
            </a:r>
            <a:r>
              <a:rPr lang="en-US" dirty="0">
                <a:sym typeface="Wingdings" panose="05000000000000000000" pitchFamily="2" charset="2"/>
              </a:rPr>
              <a:t> worked to reconcile </a:t>
            </a:r>
            <a:r>
              <a:rPr lang="en-US" dirty="0" err="1">
                <a:sym typeface="Wingdings" panose="05000000000000000000" pitchFamily="2" charset="2"/>
              </a:rPr>
              <a:t>Aristotilean</a:t>
            </a:r>
            <a:r>
              <a:rPr lang="en-US" dirty="0">
                <a:sym typeface="Wingdings" panose="05000000000000000000" pitchFamily="2" charset="2"/>
              </a:rPr>
              <a:t> philosophy and science with the teaching of the Torah</a:t>
            </a:r>
            <a:endParaRPr lang="en-US" dirty="0"/>
          </a:p>
          <a:p>
            <a:r>
              <a:rPr lang="en-US" i="1" dirty="0"/>
              <a:t>Guide for the Perplexed</a:t>
            </a:r>
            <a:r>
              <a:rPr lang="en-US" dirty="0">
                <a:sym typeface="Wingdings" panose="05000000000000000000" pitchFamily="2" charset="2"/>
              </a:rPr>
              <a:t> works to explain the purpose and function of the statutory provisions contained in the Torah within their historical context.</a:t>
            </a:r>
            <a:endParaRPr lang="en-US" i="1" dirty="0"/>
          </a:p>
          <a:p>
            <a:endParaRPr lang="en-US" dirty="0"/>
          </a:p>
          <a:p>
            <a:endParaRPr lang="en-US" dirty="0"/>
          </a:p>
        </p:txBody>
      </p:sp>
    </p:spTree>
    <p:extLst>
      <p:ext uri="{BB962C8B-B14F-4D97-AF65-F5344CB8AC3E}">
        <p14:creationId xmlns:p14="http://schemas.microsoft.com/office/powerpoint/2010/main" val="3172858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12BF5-7E6F-4F49-AA6E-60ECB8E09CB5}"/>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AC77700-9FE7-4F58-81A0-4C0ACEFF6637}"/>
              </a:ext>
            </a:extLst>
          </p:cNvPr>
          <p:cNvSpPr>
            <a:spLocks noGrp="1"/>
          </p:cNvSpPr>
          <p:nvPr>
            <p:ph sz="quarter" idx="1"/>
          </p:nvPr>
        </p:nvSpPr>
        <p:spPr>
          <a:xfrm>
            <a:off x="4532376" y="4745707"/>
            <a:ext cx="4611624" cy="1610452"/>
          </a:xfrm>
        </p:spPr>
        <p:txBody>
          <a:bodyPr>
            <a:normAutofit fontScale="77500" lnSpcReduction="20000"/>
          </a:bodyPr>
          <a:lstStyle/>
          <a:p>
            <a:pPr marL="0" indent="0">
              <a:buNone/>
            </a:pPr>
            <a:r>
              <a:rPr lang="en-US" dirty="0"/>
              <a:t>A page from a 14th-century manuscript of the Guide. The figure seated on the chair with Stars of David is thought to be Aristotle.</a:t>
            </a:r>
          </a:p>
          <a:p>
            <a:endParaRPr lang="en-US" dirty="0"/>
          </a:p>
        </p:txBody>
      </p:sp>
      <p:pic>
        <p:nvPicPr>
          <p:cNvPr id="5122" name="Picture 2" descr="https://upload.wikimedia.org/wikipedia/commons/thumb/4/40/14c_ed_of_the_Guide_for_the_Perplexed_by_Maimonides.jpg/800px-14c_ed_of_the_Guide_for_the_Perplexed_by_Maimonides.jpg">
            <a:extLst>
              <a:ext uri="{FF2B5EF4-FFF2-40B4-BE49-F238E27FC236}">
                <a16:creationId xmlns:a16="http://schemas.microsoft.com/office/drawing/2014/main" id="{42FC56A2-E79E-4807-8EC4-72FCE2A914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178" y="352688"/>
            <a:ext cx="4038600" cy="568483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upload.wikimedia.org/wikipedia/commons/thumb/4/40/14c_ed_of_the_Guide_for_the_Perplexed_by_Maimonides.jpg/800px-14c_ed_of_the_Guide_for_the_Perplexed_by_Maimonides.jpg">
            <a:extLst>
              <a:ext uri="{FF2B5EF4-FFF2-40B4-BE49-F238E27FC236}">
                <a16:creationId xmlns:a16="http://schemas.microsoft.com/office/drawing/2014/main" id="{E95A0714-C284-43A9-8251-E63F08E9C6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4253" t="17413" r="-72983" b="44247"/>
          <a:stretch/>
        </p:blipFill>
        <p:spPr bwMode="auto">
          <a:xfrm>
            <a:off x="2514602" y="1464635"/>
            <a:ext cx="2819400" cy="25908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upload.wikimedia.org/wikipedia/commons/thumb/4/40/14c_ed_of_the_Guide_for_the_Perplexed_by_Maimonides.jpg/800px-14c_ed_of_the_Guide_for_the_Perplexed_by_Maimonides.jpg">
            <a:extLst>
              <a:ext uri="{FF2B5EF4-FFF2-40B4-BE49-F238E27FC236}">
                <a16:creationId xmlns:a16="http://schemas.microsoft.com/office/drawing/2014/main" id="{512D0E7D-9200-43EB-A0FE-4320DB24617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2504" t="13375" r="18765" b="46030"/>
          <a:stretch/>
        </p:blipFill>
        <p:spPr bwMode="auto">
          <a:xfrm>
            <a:off x="4572000" y="386358"/>
            <a:ext cx="4307417" cy="419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6428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5E1F2-B489-43FF-800E-8BA2246320E4}"/>
              </a:ext>
            </a:extLst>
          </p:cNvPr>
          <p:cNvSpPr>
            <a:spLocks noGrp="1"/>
          </p:cNvSpPr>
          <p:nvPr>
            <p:ph type="title"/>
          </p:nvPr>
        </p:nvSpPr>
        <p:spPr/>
        <p:txBody>
          <a:bodyPr/>
          <a:lstStyle/>
          <a:p>
            <a:r>
              <a:rPr lang="en-US" dirty="0"/>
              <a:t>The purpose of the </a:t>
            </a:r>
            <a:r>
              <a:rPr lang="en-US" i="1" dirty="0"/>
              <a:t>Guide</a:t>
            </a:r>
            <a:endParaRPr lang="en-US" dirty="0"/>
          </a:p>
        </p:txBody>
      </p:sp>
      <p:sp>
        <p:nvSpPr>
          <p:cNvPr id="3" name="Content Placeholder 2">
            <a:extLst>
              <a:ext uri="{FF2B5EF4-FFF2-40B4-BE49-F238E27FC236}">
                <a16:creationId xmlns:a16="http://schemas.microsoft.com/office/drawing/2014/main" id="{8041FF3B-0DFF-4363-89C5-6BF7F2AF9AD8}"/>
              </a:ext>
            </a:extLst>
          </p:cNvPr>
          <p:cNvSpPr>
            <a:spLocks noGrp="1"/>
          </p:cNvSpPr>
          <p:nvPr>
            <p:ph sz="quarter" idx="1"/>
          </p:nvPr>
        </p:nvSpPr>
        <p:spPr/>
        <p:txBody>
          <a:bodyPr>
            <a:normAutofit fontScale="85000" lnSpcReduction="20000"/>
          </a:bodyPr>
          <a:lstStyle/>
          <a:p>
            <a:pPr marL="0" indent="0">
              <a:buNone/>
            </a:pPr>
            <a:r>
              <a:rPr lang="en-US" dirty="0"/>
              <a:t>... “to enlighten a religious man who has been trained to believe in the truth of our holy Law, who conscientiously fulfills his moral and religious duties, and at the same time has been successful in his philosophical studies”.</a:t>
            </a:r>
          </a:p>
          <a:p>
            <a:pPr marL="0" indent="0">
              <a:buNone/>
            </a:pPr>
            <a:r>
              <a:rPr lang="en-US" dirty="0"/>
              <a:t>“This work has also a second object in view: It seeks to explain certain obscure figures which occur in the Prophets, and are not distinctly characterized as being figures. Ignorant and superficial readers take them in a literal, not in a figurative sense. Even well informed persons are bewildered if they understand these passages in their literal signification, but they are entirely relieved of their perplexity when we explain the figure, or merely suggest that the terms are figurative. For this reason I have called this book </a:t>
            </a:r>
            <a:r>
              <a:rPr lang="en-US" i="1" dirty="0"/>
              <a:t>Guide for the Perplexed</a:t>
            </a:r>
            <a:r>
              <a:rPr lang="en-US" dirty="0"/>
              <a:t>”</a:t>
            </a:r>
          </a:p>
        </p:txBody>
      </p:sp>
    </p:spTree>
    <p:extLst>
      <p:ext uri="{BB962C8B-B14F-4D97-AF65-F5344CB8AC3E}">
        <p14:creationId xmlns:p14="http://schemas.microsoft.com/office/powerpoint/2010/main" val="173749354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883</TotalTime>
  <Words>957</Words>
  <Application>Microsoft Office PowerPoint</Application>
  <PresentationFormat>On-screen Show (4:3)</PresentationFormat>
  <Paragraphs>52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Tw Cen MT</vt:lpstr>
      <vt:lpstr>Wingdings</vt:lpstr>
      <vt:lpstr>Wingdings 2</vt:lpstr>
      <vt:lpstr>Median</vt:lpstr>
      <vt:lpstr>Maimonides</vt:lpstr>
      <vt:lpstr>Maimonides</vt:lpstr>
      <vt:lpstr>Golden Age of Jewish Culture in Spain</vt:lpstr>
      <vt:lpstr>The end: Some say it ended in 1066 with the Granada massacre (targeted Jewish population), others say it ended when the Almohad’s invaded in the middle of the 12th century. </vt:lpstr>
      <vt:lpstr>Almohad invasion and Maimonides</vt:lpstr>
      <vt:lpstr>Maimonides’s family wanderings</vt:lpstr>
      <vt:lpstr>Philosophy</vt:lpstr>
      <vt:lpstr>PowerPoint Presentation</vt:lpstr>
      <vt:lpstr>The purpose of the Guide</vt:lpstr>
      <vt:lpstr>God is a necessary being</vt:lpstr>
      <vt:lpstr>Negative Theology</vt:lpstr>
      <vt:lpstr>God as Human-like?</vt:lpstr>
    </vt:vector>
  </TitlesOfParts>
  <Company>CSU Monterey Bay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Medieval Proof of God’s Existence: St. Anselm and Avicenna</dc:title>
  <dc:creator>CSUMB</dc:creator>
  <cp:lastModifiedBy>Elfaki</cp:lastModifiedBy>
  <cp:revision>83</cp:revision>
  <dcterms:created xsi:type="dcterms:W3CDTF">2019-02-27T18:57:59Z</dcterms:created>
  <dcterms:modified xsi:type="dcterms:W3CDTF">2019-04-04T13:51:18Z</dcterms:modified>
</cp:coreProperties>
</file>